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52" r:id="rId3"/>
    <p:sldId id="306" r:id="rId4"/>
    <p:sldId id="370" r:id="rId5"/>
    <p:sldId id="367" r:id="rId6"/>
    <p:sldId id="368" r:id="rId7"/>
    <p:sldId id="369" r:id="rId8"/>
    <p:sldId id="336" r:id="rId9"/>
    <p:sldId id="358" r:id="rId10"/>
    <p:sldId id="365" r:id="rId11"/>
    <p:sldId id="366" r:id="rId12"/>
    <p:sldId id="337" r:id="rId13"/>
    <p:sldId id="338" r:id="rId14"/>
    <p:sldId id="329" r:id="rId15"/>
    <p:sldId id="326" r:id="rId16"/>
    <p:sldId id="372" r:id="rId17"/>
    <p:sldId id="373" r:id="rId18"/>
    <p:sldId id="371" r:id="rId19"/>
    <p:sldId id="35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60"/>
  </p:normalViewPr>
  <p:slideViewPr>
    <p:cSldViewPr>
      <p:cViewPr>
        <p:scale>
          <a:sx n="50" d="100"/>
          <a:sy n="50" d="100"/>
        </p:scale>
        <p:origin x="-1962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72E43-B2CF-4866-9F86-D007F9736546}" type="datetimeFigureOut">
              <a:rPr lang="sr-Latn-RS" smtClean="0"/>
              <a:t>3.6.2014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C80C5-88A7-4AF4-BB47-20739307A9A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8797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1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85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74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212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78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1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95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70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3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51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9B2E6-2086-40C4-B782-0D3A2D72CD98}" type="datetimeFigureOut">
              <a:rPr lang="en-GB" smtClean="0"/>
              <a:t>03/06/2014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DADA-0A6B-49DA-93E3-809D50BD4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89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ri.rs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agsremin.org/" TargetMode="External"/><Relationship Id="rId4" Type="http://schemas.openxmlformats.org/officeDocument/2006/relationships/hyperlink" Target="http://www.indjija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4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52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5656" y="2276872"/>
            <a:ext cx="67687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SMS  PORUKE</a:t>
            </a:r>
            <a:r>
              <a:rPr lang="vi-VN" sz="2800" b="1" dirty="0"/>
              <a:t>	</a:t>
            </a:r>
            <a:endParaRPr lang="sr-Latn-R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E- MAIL  POLJOPRIVREDNIM PROIZVOĐAČIMA, ZADRUGAMA, MESNIM ZAJEDNICAMA</a:t>
            </a:r>
            <a:endParaRPr lang="sr-Latn-R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FAX</a:t>
            </a:r>
            <a:r>
              <a:rPr lang="sr-Latn-RS" sz="2800" b="1" dirty="0"/>
              <a:t>	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SAJT  AGENCIJE  I  OPŠTINE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MEDIJI</a:t>
            </a:r>
            <a:endParaRPr lang="sr-Latn-RS" sz="28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b="1" dirty="0" smtClean="0"/>
              <a:t>DRUŠTVENE MREŽE</a:t>
            </a:r>
            <a:r>
              <a:rPr lang="sr-Latn-RS" sz="2800" b="1" dirty="0"/>
              <a:t>	</a:t>
            </a:r>
            <a:r>
              <a:rPr lang="sr-Latn-RS" b="1" dirty="0"/>
              <a:t>	 </a:t>
            </a:r>
          </a:p>
        </p:txBody>
      </p:sp>
    </p:spTree>
    <p:extLst>
      <p:ext uri="{BB962C8B-B14F-4D97-AF65-F5344CB8AC3E}">
        <p14:creationId xmlns:p14="http://schemas.microsoft.com/office/powerpoint/2010/main" val="143381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" y="33338"/>
            <a:ext cx="9053513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6910" y="1492508"/>
            <a:ext cx="5328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/>
              <a:t>P R O J E K T I </a:t>
            </a:r>
            <a:endParaRPr lang="sr-Latn-R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509"/>
            <a:ext cx="9144000" cy="53654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799793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sr-Latn-RS" sz="2400" b="1" dirty="0" smtClean="0">
              <a:solidFill>
                <a:prstClr val="black"/>
              </a:solidFill>
            </a:endParaRPr>
          </a:p>
          <a:p>
            <a:pPr lvl="0" algn="ctr"/>
            <a:endParaRPr lang="sr-Latn-RS" sz="2400" b="1" dirty="0">
              <a:solidFill>
                <a:prstClr val="black"/>
              </a:solidFill>
            </a:endParaRPr>
          </a:p>
          <a:p>
            <a:pPr lvl="0" algn="ctr"/>
            <a:endParaRPr lang="sr-Latn-RS" sz="2400" b="1" dirty="0" smtClean="0">
              <a:solidFill>
                <a:prstClr val="black"/>
              </a:solidFill>
            </a:endParaRPr>
          </a:p>
          <a:p>
            <a:pPr lvl="0" algn="ctr"/>
            <a:endParaRPr lang="sr-Latn-RS" sz="2400" b="1" dirty="0">
              <a:solidFill>
                <a:prstClr val="black"/>
              </a:solidFill>
            </a:endParaRPr>
          </a:p>
          <a:p>
            <a:pPr lvl="0" algn="ctr"/>
            <a:endParaRPr lang="sr-Latn-RS" sz="2400" b="1" dirty="0" smtClean="0">
              <a:solidFill>
                <a:prstClr val="black"/>
              </a:solidFill>
            </a:endParaRPr>
          </a:p>
          <a:p>
            <a:pPr lvl="0" algn="ctr"/>
            <a:r>
              <a:rPr lang="sr-Latn-RS" sz="2400" b="1" dirty="0" smtClean="0">
                <a:solidFill>
                  <a:prstClr val="black"/>
                </a:solidFill>
              </a:rPr>
              <a:t>NAVODNJAVANJE   </a:t>
            </a:r>
            <a:r>
              <a:rPr lang="sr-Latn-RS" sz="2400" b="1" dirty="0">
                <a:solidFill>
                  <a:prstClr val="black"/>
                </a:solidFill>
              </a:rPr>
              <a:t>POLJOPRIVREDNIH  POVRŠINA  REGIONA  SREMA</a:t>
            </a:r>
          </a:p>
          <a:p>
            <a:pPr lvl="0"/>
            <a:endParaRPr lang="sr-Latn-RS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sr-Latn-RS" sz="2400" b="1" dirty="0"/>
              <a:t>ADA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400" b="1" dirty="0"/>
              <a:t>PSPVŠ, RRAS, opština Inđija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400" b="1" dirty="0"/>
              <a:t>Projektno-tehnička dokumentacija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400" b="1" dirty="0"/>
              <a:t> 423.000 evra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400" b="1" dirty="0"/>
              <a:t>Učešće opštine Inđija 135.000 evra (sistem irigacije Novi         						         Slankamen)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sr-Latn-RS" sz="2400" b="1" dirty="0"/>
              <a:t>MORG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799793"/>
            <a:ext cx="3176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R O J E K T I </a:t>
            </a:r>
            <a:endParaRPr lang="sr-Latn-R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239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9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200" dirty="0" smtClean="0"/>
          </a:p>
          <a:p>
            <a:r>
              <a:rPr lang="sr-Latn-RS" sz="3200" b="1" dirty="0" smtClean="0"/>
              <a:t>PROJEKTI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8801" y="1556792"/>
            <a:ext cx="7772400" cy="4310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endParaRPr lang="sr-Latn-RS" sz="2400" dirty="0"/>
          </a:p>
          <a:p>
            <a:endParaRPr lang="sr-Latn-RS" sz="2400" dirty="0"/>
          </a:p>
          <a:p>
            <a:endParaRPr lang="sr-Latn-RS" sz="28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2060848"/>
            <a:ext cx="905326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Doprinos </a:t>
            </a:r>
            <a:r>
              <a:rPr lang="vi-VN" sz="2400" b="1" dirty="0">
                <a:latin typeface="Calibri" pitchFamily="34" charset="0"/>
                <a:cs typeface="Calibri" pitchFamily="34" charset="0"/>
              </a:rPr>
              <a:t>poljoprivrede čistom okruženju i zdravoj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hrani</a:t>
            </a:r>
            <a:r>
              <a:rPr lang="sr-Latn-RS" sz="2400" b="1" dirty="0" smtClean="0">
                <a:latin typeface="Calibri" pitchFamily="34" charset="0"/>
                <a:cs typeface="Calibri" pitchFamily="34" charset="0"/>
              </a:rPr>
              <a:t> - CBC Srbija - Hrvatska </a:t>
            </a:r>
          </a:p>
          <a:p>
            <a:pPr lvl="1"/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Nosioci:     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Poljoprivredni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fakultet iz Osjeka (Hrvatska)	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                                 		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Poljoprivredna </a:t>
            </a:r>
            <a:r>
              <a:rPr lang="vi-VN" sz="2400" dirty="0">
                <a:latin typeface="Calibri" pitchFamily="34" charset="0"/>
                <a:cs typeface="Calibri" pitchFamily="34" charset="0"/>
              </a:rPr>
              <a:t>škola“Stevan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petrović-Brile“ </a:t>
            </a: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vi-VN" sz="2400" dirty="0" smtClean="0">
                <a:latin typeface="Calibri" pitchFamily="34" charset="0"/>
                <a:cs typeface="Calibri" pitchFamily="34" charset="0"/>
              </a:rPr>
              <a:t>Partneri:	Poljoprivredni fakultet iz Novog Sada, RRA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Srem,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 		PPS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iz Rume, ARR Inđija,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Hrvatska agencija za </a:t>
            </a: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hranu</a:t>
            </a:r>
            <a:endParaRPr lang="sr-Latn-RS" sz="2400" dirty="0" smtClean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buFont typeface="Arial" pitchFamily="34" charset="0"/>
              <a:buChar char="•"/>
            </a:pPr>
            <a:r>
              <a:rPr lang="sr-Latn-RS" sz="2400" dirty="0" smtClean="0">
                <a:latin typeface="Calibri" pitchFamily="34" charset="0"/>
                <a:cs typeface="Calibri" pitchFamily="34" charset="0"/>
              </a:rPr>
              <a:t>Zaštita životne sredine i stvaranje uslova za proizvodnju kavalitetne hrana, formiranjem centra za organsku proizvodnju</a:t>
            </a:r>
          </a:p>
          <a:p>
            <a:pPr lvl="1"/>
            <a:endParaRPr lang="sr-Latn-RS" b="1" dirty="0"/>
          </a:p>
          <a:p>
            <a:pPr lvl="1"/>
            <a:r>
              <a:rPr lang="vi-VN" sz="2000" dirty="0" smtClean="0"/>
              <a:t>	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vi-VN" sz="2000" b="1" dirty="0"/>
          </a:p>
          <a:p>
            <a:pPr marL="285750" indent="-285750">
              <a:buFont typeface="Arial" pitchFamily="34" charset="0"/>
              <a:buChar char="•"/>
            </a:pPr>
            <a:endParaRPr lang="sr-Latn-RS" dirty="0" smtClean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48394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18801" y="1556792"/>
            <a:ext cx="7772400" cy="4310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itchFamily="34" charset="0"/>
              <a:buChar char="•"/>
            </a:pPr>
            <a:endParaRPr lang="sr-Latn-RS" sz="2400" dirty="0"/>
          </a:p>
          <a:p>
            <a:endParaRPr lang="sr-Latn-RS" sz="2400" dirty="0"/>
          </a:p>
          <a:p>
            <a:endParaRPr lang="sr-Latn-RS" sz="28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92080" y="2060848"/>
            <a:ext cx="385192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/>
              <a:t>STARI ZANATI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/>
              <a:t>DOMAĆA RADINOST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/>
              <a:t>BRENDIRANJE </a:t>
            </a:r>
            <a:endParaRPr lang="sr-Latn-RS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b="1" dirty="0" smtClean="0"/>
              <a:t> TURIZAM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400" b="1" dirty="0" smtClean="0"/>
              <a:t>ORGANSKA HRANA  - ŠANSA ZA SVE</a:t>
            </a:r>
          </a:p>
          <a:p>
            <a:r>
              <a:rPr lang="sr-Latn-RS" sz="2400" dirty="0" smtClean="0"/>
              <a:t>	</a:t>
            </a:r>
          </a:p>
          <a:p>
            <a:endParaRPr lang="sr-Latn-RS" sz="2400" b="1" dirty="0" smtClean="0"/>
          </a:p>
          <a:p>
            <a:pPr marL="457200" indent="-457200">
              <a:buFont typeface="Arial" pitchFamily="34" charset="0"/>
              <a:buChar char="•"/>
            </a:pPr>
            <a:endParaRPr lang="sr-Latn-RS" sz="2400" dirty="0"/>
          </a:p>
          <a:p>
            <a:pPr marL="457200" indent="-457200">
              <a:buFont typeface="Arial" pitchFamily="34" charset="0"/>
              <a:buChar char="•"/>
            </a:pPr>
            <a:endParaRPr lang="sr-Latn-R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sr-Latn-RS" sz="2400" dirty="0"/>
          </a:p>
          <a:p>
            <a:pPr marL="457200" indent="-457200">
              <a:buFont typeface="Arial" pitchFamily="34" charset="0"/>
              <a:buChar char="•"/>
            </a:pPr>
            <a:endParaRPr lang="sr-Latn-R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sr-Latn-RS" sz="3200" dirty="0" smtClean="0"/>
          </a:p>
          <a:p>
            <a:pPr lvl="1"/>
            <a:r>
              <a:rPr lang="vi-VN" sz="2000" dirty="0" smtClean="0"/>
              <a:t>	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vi-VN" sz="2000" b="1" dirty="0"/>
          </a:p>
          <a:p>
            <a:pPr marL="285750" indent="-285750">
              <a:buFont typeface="Arial" pitchFamily="34" charset="0"/>
              <a:buChar char="•"/>
            </a:pPr>
            <a:endParaRPr lang="sr-Latn-RS" dirty="0" smtClean="0"/>
          </a:p>
          <a:p>
            <a:endParaRPr lang="sr-Latn-R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8" y="0"/>
            <a:ext cx="52980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1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200" dirty="0" smtClean="0"/>
          </a:p>
          <a:p>
            <a:r>
              <a:rPr lang="sr-Latn-R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OBUKE I PREDAVANJA</a:t>
            </a:r>
          </a:p>
          <a:p>
            <a:endParaRPr lang="sr-Latn-R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4252" y="1988840"/>
            <a:ext cx="4023692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sr-Latn-RS" sz="2000" dirty="0" smtClean="0"/>
          </a:p>
          <a:p>
            <a:pPr lvl="1"/>
            <a:endParaRPr lang="sr-Latn-RS" sz="2000" dirty="0"/>
          </a:p>
          <a:p>
            <a:pPr lvl="1"/>
            <a:endParaRPr lang="sr-Latn-RS" sz="2000" dirty="0" smtClean="0"/>
          </a:p>
          <a:p>
            <a:pPr lvl="2"/>
            <a:r>
              <a:rPr lang="sr-Latn-RS" b="1" dirty="0" smtClean="0"/>
              <a:t>Zimska škola </a:t>
            </a:r>
          </a:p>
          <a:p>
            <a:pPr lvl="2"/>
            <a:r>
              <a:rPr lang="sr-Latn-RS" b="1" dirty="0" smtClean="0"/>
              <a:t>Bio bašte i organska proizvonja</a:t>
            </a:r>
          </a:p>
          <a:p>
            <a:pPr lvl="2"/>
            <a:r>
              <a:rPr lang="sr-Latn-RS" b="1" dirty="0" smtClean="0"/>
              <a:t>Standardi </a:t>
            </a:r>
          </a:p>
          <a:p>
            <a:pPr lvl="2"/>
            <a:r>
              <a:rPr lang="sr-Latn-RS" b="1" dirty="0" smtClean="0"/>
              <a:t>Obuke</a:t>
            </a:r>
            <a:endParaRPr lang="sr-Latn-R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723306"/>
            <a:ext cx="5292080" cy="525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0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" y="68052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Saradnja</a:t>
            </a:r>
            <a:endParaRPr lang="en-GB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79713" y="1556792"/>
            <a:ext cx="6768752" cy="453650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2800" b="1" dirty="0" smtClean="0"/>
              <a:t>Poljoprivredni proizvođači</a:t>
            </a:r>
          </a:p>
          <a:p>
            <a:r>
              <a:rPr lang="sr-Latn-RS" sz="2800" b="1" dirty="0"/>
              <a:t>Mesne </a:t>
            </a:r>
            <a:r>
              <a:rPr lang="sr-Latn-RS" sz="2800" b="1" dirty="0" smtClean="0"/>
              <a:t>zajednice</a:t>
            </a:r>
          </a:p>
          <a:p>
            <a:r>
              <a:rPr lang="sr-Latn-RS" sz="2800" b="1" dirty="0" smtClean="0"/>
              <a:t>Zadruge </a:t>
            </a:r>
          </a:p>
          <a:p>
            <a:r>
              <a:rPr lang="sr-Latn-RS" sz="2800" b="1" dirty="0" smtClean="0"/>
              <a:t>JP, ustanove, institucije i odeljenja opštine </a:t>
            </a:r>
          </a:p>
          <a:p>
            <a:r>
              <a:rPr lang="sr-Latn-RS" sz="2800" b="1" dirty="0" smtClean="0"/>
              <a:t>Regionalna razvojna agencija Srema</a:t>
            </a:r>
          </a:p>
          <a:p>
            <a:r>
              <a:rPr lang="sr-Latn-RS" sz="2800" b="1" dirty="0" smtClean="0"/>
              <a:t>Sekretarijati</a:t>
            </a:r>
          </a:p>
          <a:p>
            <a:r>
              <a:rPr lang="sr-Latn-RS" sz="2800" b="1" dirty="0" smtClean="0"/>
              <a:t>Ministarstva</a:t>
            </a:r>
          </a:p>
          <a:p>
            <a:r>
              <a:rPr lang="sr-Latn-RS" sz="2800" b="1" dirty="0" smtClean="0"/>
              <a:t>ZS </a:t>
            </a:r>
            <a:r>
              <a:rPr lang="sr-Latn-RS" sz="2800" b="1" dirty="0"/>
              <a:t>APV, ZS </a:t>
            </a:r>
            <a:r>
              <a:rPr lang="sr-Latn-RS" sz="2800" b="1" dirty="0" smtClean="0"/>
              <a:t>Srbije</a:t>
            </a:r>
          </a:p>
          <a:p>
            <a:r>
              <a:rPr lang="sr-Latn-RS" sz="2800" b="1" dirty="0" smtClean="0"/>
              <a:t>NVO </a:t>
            </a:r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408344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2551837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800" dirty="0" smtClean="0"/>
              <a:t>         </a:t>
            </a:r>
            <a:endParaRPr lang="vi-VN" sz="2800" dirty="0"/>
          </a:p>
        </p:txBody>
      </p:sp>
      <p:sp>
        <p:nvSpPr>
          <p:cNvPr id="4" name="Rectangle 3"/>
          <p:cNvSpPr/>
          <p:nvPr/>
        </p:nvSpPr>
        <p:spPr>
          <a:xfrm>
            <a:off x="683568" y="1259175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</a:rPr>
              <a:t>LEADER INICIJATIVA U SRBIJI</a:t>
            </a:r>
            <a:endParaRPr lang="sr-Latn-RS" sz="2800" b="1" dirty="0">
              <a:solidFill>
                <a:prstClr val="black"/>
              </a:solidFill>
            </a:endParaRPr>
          </a:p>
          <a:p>
            <a:pPr lvl="0"/>
            <a:endParaRPr lang="sr-Latn-RS" sz="2800" dirty="0">
              <a:solidFill>
                <a:prstClr val="black"/>
              </a:solidFill>
            </a:endParaRPr>
          </a:p>
          <a:p>
            <a:pPr marL="457200" lvl="0" indent="-457200">
              <a:buFontTx/>
              <a:buChar char="-"/>
            </a:pPr>
            <a:r>
              <a:rPr lang="vi-VN" sz="2800" dirty="0" smtClean="0">
                <a:solidFill>
                  <a:prstClr val="black"/>
                </a:solidFill>
              </a:rPr>
              <a:t>LAG </a:t>
            </a:r>
            <a:r>
              <a:rPr lang="vi-VN" sz="2800" dirty="0">
                <a:solidFill>
                  <a:prstClr val="black"/>
                </a:solidFill>
              </a:rPr>
              <a:t>„INicijativa za razvoj sela</a:t>
            </a:r>
            <a:r>
              <a:rPr lang="vi-VN" sz="2800" dirty="0" smtClean="0">
                <a:solidFill>
                  <a:prstClr val="black"/>
                </a:solidFill>
              </a:rPr>
              <a:t>“</a:t>
            </a:r>
            <a:r>
              <a:rPr lang="sr-Latn-RS" sz="2800" dirty="0" smtClean="0">
                <a:solidFill>
                  <a:prstClr val="black"/>
                </a:solidFill>
              </a:rPr>
              <a:t>  (2011. god)</a:t>
            </a:r>
          </a:p>
          <a:p>
            <a:pPr marL="457200" lvl="0" indent="-457200">
              <a:buFontTx/>
              <a:buChar char="-"/>
            </a:pPr>
            <a:endParaRPr lang="vi-VN" sz="2800" dirty="0">
              <a:solidFill>
                <a:prstClr val="black"/>
              </a:solidFill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</a:rPr>
              <a:t> - Javni, privatni i NVO sektor (JPP</a:t>
            </a:r>
            <a:r>
              <a:rPr lang="vi-VN" sz="2800" dirty="0" smtClean="0">
                <a:solidFill>
                  <a:prstClr val="black"/>
                </a:solidFill>
              </a:rPr>
              <a:t>)</a:t>
            </a:r>
            <a:endParaRPr lang="sr-Latn-RS" sz="2800" dirty="0" smtClean="0">
              <a:solidFill>
                <a:prstClr val="black"/>
              </a:solidFill>
            </a:endParaRPr>
          </a:p>
          <a:p>
            <a:pPr lvl="0"/>
            <a:endParaRPr lang="vi-VN" sz="2800" dirty="0">
              <a:solidFill>
                <a:prstClr val="black"/>
              </a:solidFill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</a:rPr>
              <a:t> - 24 </a:t>
            </a:r>
            <a:r>
              <a:rPr lang="vi-VN" sz="2800" dirty="0" smtClean="0">
                <a:solidFill>
                  <a:prstClr val="black"/>
                </a:solidFill>
              </a:rPr>
              <a:t>partnera</a:t>
            </a:r>
            <a:endParaRPr lang="sr-Latn-RS" sz="2800" dirty="0" smtClean="0">
              <a:solidFill>
                <a:prstClr val="black"/>
              </a:solidFill>
            </a:endParaRPr>
          </a:p>
          <a:p>
            <a:pPr lvl="0"/>
            <a:endParaRPr lang="sr-Latn-RS" sz="2800" dirty="0">
              <a:solidFill>
                <a:prstClr val="black"/>
              </a:solidFill>
            </a:endParaRPr>
          </a:p>
          <a:p>
            <a:pPr lvl="0"/>
            <a:r>
              <a:rPr lang="vi-VN" sz="2800" dirty="0">
                <a:solidFill>
                  <a:prstClr val="black"/>
                </a:solidFill>
              </a:rPr>
              <a:t>- teritorija Opštine Inđija</a:t>
            </a:r>
            <a:endParaRPr lang="vi-VN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6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r\Desktop\СремИН\Skendza\SremIN-fancy-deblje-go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95313"/>
            <a:ext cx="6912768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757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2084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800" b="1" dirty="0" smtClean="0"/>
              <a:t>LAG SREMIN (2013. godina)</a:t>
            </a:r>
          </a:p>
          <a:p>
            <a:endParaRPr lang="sr-Latn-RS" dirty="0"/>
          </a:p>
          <a:p>
            <a:endParaRPr lang="sr-Latn-RS" sz="2400" dirty="0" smtClean="0"/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Pokrajinski sekretarijat za poljoprivredu</a:t>
            </a:r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73</a:t>
            </a:r>
            <a:r>
              <a:rPr lang="vi-VN" sz="2400" dirty="0" smtClean="0"/>
              <a:t> partnera</a:t>
            </a:r>
            <a:endParaRPr lang="sr-Latn-RS" sz="2400" dirty="0" smtClean="0"/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T</a:t>
            </a:r>
            <a:r>
              <a:rPr lang="vi-VN" sz="2400" dirty="0" smtClean="0"/>
              <a:t>eritorija </a:t>
            </a:r>
            <a:r>
              <a:rPr lang="vi-VN" sz="2400" dirty="0"/>
              <a:t>opštine Inđija i </a:t>
            </a:r>
            <a:r>
              <a:rPr lang="vi-VN" sz="2400" dirty="0" smtClean="0"/>
              <a:t>Ruma</a:t>
            </a:r>
            <a:endParaRPr lang="sr-Latn-RS" sz="2400" dirty="0"/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Neformalna grupa</a:t>
            </a:r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Programski period 2014-2020 godina (50milina eura)</a:t>
            </a:r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Jačanje kapaciteta frmiranog partnerstva</a:t>
            </a:r>
          </a:p>
          <a:p>
            <a:pPr marL="285750" indent="-285750">
              <a:buFontTx/>
              <a:buChar char="-"/>
            </a:pPr>
            <a:r>
              <a:rPr lang="sr-Latn-RS" sz="2400" dirty="0" smtClean="0"/>
              <a:t>Izrada dokumenata (IPARD i mera 202)</a:t>
            </a:r>
          </a:p>
          <a:p>
            <a:pPr marL="285750" indent="-285750">
              <a:buFontTx/>
              <a:buChar char="-"/>
            </a:pPr>
            <a:endParaRPr lang="vi-VN" sz="2400" dirty="0"/>
          </a:p>
          <a:p>
            <a:r>
              <a:rPr lang="vi-VN" dirty="0"/>
              <a:t>	 </a:t>
            </a:r>
            <a:endParaRPr lang="sr-Latn-R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44016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1296144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8640"/>
            <a:ext cx="108012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03714"/>
            <a:ext cx="1656184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1502"/>
            <a:ext cx="144016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30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" y="68052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87749" y="1754866"/>
            <a:ext cx="6477094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Latn-RS" sz="2400" b="1" dirty="0" smtClean="0"/>
              <a:t>HVALA  NA  PAŽNJI !</a:t>
            </a:r>
          </a:p>
          <a:p>
            <a:endParaRPr lang="sr-Latn-RS" sz="2400" b="1" dirty="0"/>
          </a:p>
          <a:p>
            <a:r>
              <a:rPr lang="sr-Latn-RS" sz="2400" b="1" dirty="0" smtClean="0"/>
              <a:t>AGENCIJA  ZA  RURALNI  RAZVOJ  OPŠTINE INĐIJA</a:t>
            </a:r>
            <a:endParaRPr lang="sr-Latn-RS" sz="2400" b="1" dirty="0"/>
          </a:p>
          <a:p>
            <a:pPr algn="ctr"/>
            <a:r>
              <a:rPr lang="sr-Latn-RS" sz="2400" b="1" dirty="0" smtClean="0"/>
              <a:t>VOJVODE  STEPE  48</a:t>
            </a:r>
            <a:endParaRPr lang="sr-Latn-RS" sz="2400" b="1" dirty="0"/>
          </a:p>
          <a:p>
            <a:pPr algn="ctr"/>
            <a:r>
              <a:rPr lang="sr-Latn-RS" sz="2400" b="1" dirty="0" smtClean="0"/>
              <a:t>TEL/FAX   022-55 60 60</a:t>
            </a:r>
          </a:p>
          <a:p>
            <a:pPr algn="ctr"/>
            <a:r>
              <a:rPr lang="sr-Latn-RS" sz="2400" b="1" dirty="0" smtClean="0"/>
              <a:t>biljana.zec</a:t>
            </a:r>
            <a:r>
              <a:rPr lang="en-US" sz="2400" b="1" dirty="0" smtClean="0"/>
              <a:t>@indjija.net</a:t>
            </a:r>
            <a:endParaRPr lang="sr-Latn-RS" sz="2400" b="1" dirty="0"/>
          </a:p>
          <a:p>
            <a:pPr algn="ctr"/>
            <a:endParaRPr lang="en-US" sz="2400" b="1" dirty="0" smtClean="0">
              <a:hlinkClick r:id="rId3"/>
            </a:endParaRPr>
          </a:p>
          <a:p>
            <a:pPr algn="ctr"/>
            <a:r>
              <a:rPr lang="sr-Latn-RS" sz="2400" b="1" dirty="0" smtClean="0">
                <a:hlinkClick r:id="rId3"/>
              </a:rPr>
              <a:t>www.arri.rs</a:t>
            </a:r>
            <a:endParaRPr lang="sr-Latn-RS" sz="2400" b="1" dirty="0" smtClean="0"/>
          </a:p>
          <a:p>
            <a:pPr algn="ctr"/>
            <a:r>
              <a:rPr lang="sr-Latn-RS" sz="2400" b="1" dirty="0" smtClean="0">
                <a:hlinkClick r:id="rId4"/>
              </a:rPr>
              <a:t>www.indjija.net</a:t>
            </a:r>
            <a:r>
              <a:rPr lang="sr-Latn-RS" sz="2400" b="1" dirty="0" smtClean="0"/>
              <a:t> </a:t>
            </a:r>
            <a:endParaRPr lang="sr-Latn-RS" sz="2400" b="1" dirty="0" smtClean="0"/>
          </a:p>
          <a:p>
            <a:pPr algn="ctr"/>
            <a:r>
              <a:rPr lang="sr-Latn-RS" sz="2400" b="1" dirty="0" smtClean="0">
                <a:hlinkClick r:id="rId5"/>
              </a:rPr>
              <a:t>www.lagsremin.org</a:t>
            </a:r>
            <a:r>
              <a:rPr lang="sr-Latn-RS" sz="2400" b="1" dirty="0" smtClean="0"/>
              <a:t>  </a:t>
            </a:r>
            <a:endParaRPr lang="sr-Latn-RS" sz="2400" b="1" dirty="0" smtClean="0"/>
          </a:p>
          <a:p>
            <a:pPr algn="ctr"/>
            <a:endParaRPr lang="sr-Latn-RS" sz="2400" b="1" dirty="0"/>
          </a:p>
          <a:p>
            <a:pPr algn="ctr"/>
            <a:r>
              <a:rPr lang="sr-Latn-RS" sz="2400" b="1" dirty="0" smtClean="0"/>
              <a:t>BILJANA  ZEC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8143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1800" y="2276872"/>
            <a:ext cx="380600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 smtClean="0"/>
              <a:t>0SNOVANA  2008</a:t>
            </a:r>
            <a:endParaRPr lang="sr-Latn-RS" sz="2800" b="1" dirty="0"/>
          </a:p>
          <a:p>
            <a:endParaRPr lang="sr-Latn-R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2800" b="1" dirty="0" smtClean="0"/>
              <a:t>OPŠTINA INĐIJA </a:t>
            </a:r>
          </a:p>
          <a:p>
            <a:r>
              <a:rPr lang="sr-Latn-RS" sz="2800" b="1" dirty="0"/>
              <a:t> </a:t>
            </a:r>
            <a:r>
              <a:rPr lang="sr-Latn-RS" sz="2800" b="1" dirty="0" smtClean="0"/>
              <a:t>    ZZ BEŠKA</a:t>
            </a:r>
          </a:p>
          <a:p>
            <a:r>
              <a:rPr lang="sr-Latn-RS" sz="2800" b="1" dirty="0" smtClean="0"/>
              <a:t>     ZZ „SLANKAMENKA“</a:t>
            </a:r>
            <a:endParaRPr lang="en-US" sz="2800" b="1" dirty="0" smtClean="0"/>
          </a:p>
          <a:p>
            <a:endParaRPr lang="en-US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b="1" dirty="0" smtClean="0"/>
              <a:t>BU</a:t>
            </a:r>
            <a:r>
              <a:rPr lang="sr-Latn-RS" sz="2800" b="1" dirty="0" smtClean="0"/>
              <a:t>ĐŽET </a:t>
            </a:r>
            <a:r>
              <a:rPr lang="sr-Latn-RS" sz="2800" b="1" dirty="0" smtClean="0"/>
              <a:t>OPŠTINE I PROJEKATA</a:t>
            </a:r>
            <a:endParaRPr lang="sr-Latn-RS" sz="2800" b="1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7013" y="3895924"/>
            <a:ext cx="46037" cy="34527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806" y="1700808"/>
            <a:ext cx="24788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27718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0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5" y="68052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556792"/>
            <a:ext cx="7805401" cy="431060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Informisanje poljoprivrednih proizvođača, zadruga, mesnih zajednica 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Priprema dokumentacije (podsticaji, subvencije, konkursi...)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/>
              <a:t>Podrška udruživanju </a:t>
            </a:r>
            <a:endParaRPr lang="sr-Latn-RS" sz="2400" b="1" dirty="0" smtClean="0"/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Saradnja sa udruženjima 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Obuke 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Pisanje i realizacija projekata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Razvoj baze poljoprivrednih proizvođača</a:t>
            </a:r>
          </a:p>
          <a:p>
            <a:pPr lvl="1">
              <a:buFont typeface="Arial" pitchFamily="34" charset="0"/>
              <a:buChar char="•"/>
            </a:pPr>
            <a:r>
              <a:rPr lang="sr-Latn-RS" sz="2400" b="1" dirty="0" smtClean="0"/>
              <a:t>Komunikacija sa Ministarstvima, PS, Razvojnim agencijama, medijima ...</a:t>
            </a:r>
          </a:p>
          <a:p>
            <a:pPr marL="457200" lvl="1" indent="0">
              <a:buNone/>
            </a:pPr>
            <a:endParaRPr lang="sr-Latn-RS" sz="2400" b="1" dirty="0" smtClean="0"/>
          </a:p>
          <a:p>
            <a:pPr lvl="1">
              <a:buFont typeface="Arial" pitchFamily="34" charset="0"/>
              <a:buChar char="•"/>
            </a:pPr>
            <a:endParaRPr lang="sr-Latn-RS" sz="24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7857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7584" y="198884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3600" b="1" dirty="0" smtClean="0"/>
              <a:t>VELIKI POTENCIJALI ZA RAZVOJ POLJOPRIVREDNE PROIZVODNJE</a:t>
            </a:r>
          </a:p>
          <a:p>
            <a:pPr marL="342900" indent="-342900">
              <a:buFont typeface="Arial" pitchFamily="34" charset="0"/>
              <a:buChar char="•"/>
            </a:pPr>
            <a:endParaRPr lang="sr-Latn-RS" sz="36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sr-Latn-RS" sz="3600" b="1" dirty="0" smtClean="0"/>
              <a:t>VOĆARSTVO I RATARSTVO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18378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44008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49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2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rr\My Documents\ARRI 2011\GRAFICKI IDNETITET\strana- preentacija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0" y="68052"/>
            <a:ext cx="9053264" cy="678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r-Latn-RS" sz="32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988840"/>
            <a:ext cx="8496943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Latn-RS" sz="3600" b="1" dirty="0" smtClean="0"/>
              <a:t>BAZE </a:t>
            </a:r>
            <a:r>
              <a:rPr lang="sr-Latn-RS" sz="3600" b="1" dirty="0" smtClean="0"/>
              <a:t>podataka registrovanih poljoprivrednih gazdinstava na teritoriji </a:t>
            </a:r>
            <a:endParaRPr lang="sr-Latn-RS" sz="3600" b="1" dirty="0" smtClean="0"/>
          </a:p>
          <a:p>
            <a:endParaRPr lang="sr-Latn-RS" sz="3600" b="1" dirty="0"/>
          </a:p>
          <a:p>
            <a:r>
              <a:rPr lang="sr-Latn-RS" sz="3600" b="1" dirty="0" smtClean="0"/>
              <a:t>Povezana sa GIS-om</a:t>
            </a:r>
            <a:endParaRPr lang="sr-Latn-RS" sz="3600" b="1" dirty="0" smtClean="0"/>
          </a:p>
          <a:p>
            <a:pPr marL="0" indent="0" algn="ctr">
              <a:buNone/>
            </a:pPr>
            <a:endParaRPr lang="sr-Latn-RS" sz="3600" b="1" dirty="0" smtClean="0"/>
          </a:p>
          <a:p>
            <a:pPr marL="0" indent="0">
              <a:buNone/>
            </a:pPr>
            <a:endParaRPr lang="sr-Latn-RS" sz="3600" dirty="0"/>
          </a:p>
          <a:p>
            <a:endParaRPr lang="sr-Latn-RS" sz="2800" dirty="0" smtClean="0"/>
          </a:p>
          <a:p>
            <a:pPr marL="457200" lvl="1" indent="0">
              <a:buNone/>
            </a:pPr>
            <a:endParaRPr lang="en-GB" sz="2400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763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84784" y="-1035496"/>
            <a:ext cx="13537504" cy="828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2008</TotalTime>
  <Words>296</Words>
  <Application>Microsoft Office PowerPoint</Application>
  <PresentationFormat>On-screen Show (4:3)</PresentationFormat>
  <Paragraphs>134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arr</dc:creator>
  <cp:lastModifiedBy>arr</cp:lastModifiedBy>
  <cp:revision>112</cp:revision>
  <dcterms:created xsi:type="dcterms:W3CDTF">2011-08-25T10:02:56Z</dcterms:created>
  <dcterms:modified xsi:type="dcterms:W3CDTF">2014-06-03T14:09:38Z</dcterms:modified>
</cp:coreProperties>
</file>